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97" r:id="rId3"/>
    <p:sldId id="282" r:id="rId4"/>
    <p:sldId id="283" r:id="rId5"/>
    <p:sldId id="301" r:id="rId6"/>
    <p:sldId id="303" r:id="rId7"/>
    <p:sldId id="270" r:id="rId8"/>
    <p:sldId id="302" r:id="rId9"/>
    <p:sldId id="304" r:id="rId10"/>
    <p:sldId id="323" r:id="rId11"/>
    <p:sldId id="306" r:id="rId12"/>
    <p:sldId id="308" r:id="rId13"/>
    <p:sldId id="307" r:id="rId14"/>
    <p:sldId id="325" r:id="rId15"/>
    <p:sldId id="326" r:id="rId16"/>
    <p:sldId id="310" r:id="rId17"/>
    <p:sldId id="309" r:id="rId18"/>
    <p:sldId id="327" r:id="rId19"/>
    <p:sldId id="311" r:id="rId20"/>
    <p:sldId id="324" r:id="rId21"/>
    <p:sldId id="315" r:id="rId22"/>
    <p:sldId id="312" r:id="rId23"/>
    <p:sldId id="313" r:id="rId24"/>
    <p:sldId id="314" r:id="rId25"/>
    <p:sldId id="317" r:id="rId26"/>
    <p:sldId id="316" r:id="rId27"/>
    <p:sldId id="318" r:id="rId28"/>
    <p:sldId id="319" r:id="rId29"/>
    <p:sldId id="320" r:id="rId30"/>
    <p:sldId id="321" r:id="rId31"/>
    <p:sldId id="32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6CE"/>
    <a:srgbClr val="60986B"/>
    <a:srgbClr val="2A3E1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11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224" y="6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6A76-A75E-4FA2-BB81-7FFAD494B5FF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26DF-BD93-45C6-83ED-7CACB5E9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저는 </a:t>
            </a:r>
            <a:r>
              <a:rPr kumimoji="1" lang="ko-KR" altLang="en-US" dirty="0" err="1"/>
              <a:t>라차부리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프린팅 팀장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여지수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3D</a:t>
            </a:r>
            <a:r>
              <a:rPr kumimoji="1" lang="ko-KR" altLang="en-US" dirty="0"/>
              <a:t> 프린팅 팀의 대표로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이 자리에 서게 되었는데요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저희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프린팅 팀이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그동안 어떤 실습을 진행해왔고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현지에서 아이들에게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무엇을 가르칠지에 대한 교육 계획을 </a:t>
            </a:r>
            <a:endParaRPr kumimoji="1" lang="en-US" altLang="ko-KR" dirty="0"/>
          </a:p>
          <a:p>
            <a:r>
              <a:rPr kumimoji="1" lang="ko-KR" altLang="en-US" dirty="0"/>
              <a:t>지금부터 여러분들께 설명해드리도록 하겠습니다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그럼 지금부터 발표를 시작하겠습니다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77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프린터가 무엇인지 잘 모르시는 분들이 계실 것 같은데요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간단하게 설명해드리자면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프린터는 얇은 고체를 한층 한층 쌓아 올려 출력물을 만들어내는 프린터입니다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그렇다면 이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프린터를 어떻게 태국에 들고 갈까요</a:t>
            </a:r>
            <a:r>
              <a:rPr kumimoji="1"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825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3D </a:t>
            </a:r>
            <a:r>
              <a:rPr kumimoji="1" lang="ko-KR" altLang="en-US" dirty="0"/>
              <a:t>프린터가 조립이 가능하기에 프린터를 분해하여 단원들 캐리어에 넣어서 들고 갈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그래서 현지에 가서 아이들과 함께 조립을 하면서 조립 방법을 설명해줄 예정입니다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72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조립한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프린터로 저희는 몇가지를 출력해보았는데요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"</a:t>
            </a:r>
            <a:r>
              <a:rPr kumimoji="1" lang="en-US" altLang="ko-Kore-KR" dirty="0" err="1"/>
              <a:t>Thingiverse</a:t>
            </a:r>
            <a:r>
              <a:rPr kumimoji="1" lang="en-US" altLang="ko-Kore-KR" dirty="0"/>
              <a:t>"</a:t>
            </a:r>
            <a:r>
              <a:rPr kumimoji="1" lang="ko-KR" altLang="en-US" dirty="0"/>
              <a:t> 사이트에 들어가서 뽑고 싶은 출력물을 검색해서 다운 받은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프린터에 </a:t>
            </a:r>
            <a:r>
              <a:rPr kumimoji="1" lang="ko-KR" altLang="en-US" dirty="0" err="1"/>
              <a:t>걸어두면</a:t>
            </a:r>
            <a:r>
              <a:rPr kumimoji="1" lang="ko-KR" altLang="en-US" dirty="0"/>
              <a:t> 출력을 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그래서 저희는 이러한 물체들을 뽑아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프린터는 정적인 물체 뿐만 아니라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11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영상과</a:t>
            </a:r>
            <a:r>
              <a:rPr kumimoji="1" lang="ko-KR" altLang="en-US" dirty="0"/>
              <a:t> 같이 동적인 물체도 뽑을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3D</a:t>
            </a:r>
            <a:r>
              <a:rPr kumimoji="1" lang="ko-KR" altLang="en-US" dirty="0"/>
              <a:t> 프린터로 이러한 관절의 움직임 하나하나까지 구성할 수 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415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앞의 방법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사이트에서 원하는 물체를 찾아 출력할 수도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이처럼 컴퓨터 내부의 가상공간에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모형을 만든 후 이것을 실물로 출력할 수도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이를 우리는 모델링이라 부릅니다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모델링 도구의 사용방법을 학생들에게 가르쳐 본인이 원하는 것을 직접 만들고 출력할 수 있도록 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70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모델링 도구를 활용하여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프린터로 윷을 출력해보았습니다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윷놀이를 태국에 들고가서 아이들과 함께 윷놀이를 할 계획입니다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방콕팀과 </a:t>
            </a:r>
            <a:r>
              <a:rPr kumimoji="1" lang="ko-KR" altLang="en-US" dirty="0" err="1"/>
              <a:t>라차부리팀이</a:t>
            </a:r>
            <a:r>
              <a:rPr kumimoji="1" lang="ko-KR" altLang="en-US" dirty="0"/>
              <a:t> 태국에서 학생들과 함께 모델링하고 싶은 것을 각각 준비해보았는데요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555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방콕 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방콕 팀 같은 경우는 융합 프로젝트인 </a:t>
            </a:r>
            <a:r>
              <a:rPr kumimoji="1" lang="en-US" altLang="ko-KR" dirty="0"/>
              <a:t>'</a:t>
            </a:r>
            <a:r>
              <a:rPr kumimoji="1" lang="en-US" altLang="ko-KR" dirty="0" err="1"/>
              <a:t>iot</a:t>
            </a:r>
            <a:r>
              <a:rPr kumimoji="1" lang="ko-KR" altLang="en-US" dirty="0"/>
              <a:t> 집 만들기</a:t>
            </a:r>
            <a:r>
              <a:rPr kumimoji="1" lang="en-US" altLang="ko-KR" dirty="0"/>
              <a:t>'</a:t>
            </a:r>
            <a:r>
              <a:rPr kumimoji="1" lang="ko-KR" altLang="en-US" dirty="0"/>
              <a:t>에 사용될 집안 가구들을 학생들과 함께 모델링을 하여 출력하기로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16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라차부리</a:t>
            </a:r>
            <a:r>
              <a:rPr kumimoji="1" lang="ko-KR" altLang="en-US" dirty="0"/>
              <a:t> 팀 같은 경우는 학생들이 만들고 싶은 캐릭터를 직접 모델링을 통해 출력할 수 있도록 교육할 계획입니다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48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향후 융합 프로젝트인 </a:t>
            </a:r>
            <a:r>
              <a:rPr kumimoji="1" lang="en-US" altLang="ko-KR" dirty="0"/>
              <a:t>'</a:t>
            </a:r>
            <a:r>
              <a:rPr kumimoji="1" lang="ko-KR" altLang="en-US" dirty="0" err="1"/>
              <a:t>스마트팜</a:t>
            </a:r>
            <a:r>
              <a:rPr kumimoji="1" lang="en-US" altLang="ko-KR" dirty="0"/>
              <a:t>'</a:t>
            </a:r>
            <a:r>
              <a:rPr kumimoji="1" lang="ko-KR" altLang="en-US" dirty="0"/>
              <a:t> 만들기에 사용될 화분을 학생들이 원하는 모형으로 모델링하여 출력할 계획입니다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  <a:p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이와 같은 작품의 활용은 제가 </a:t>
            </a:r>
            <a:r>
              <a:rPr kumimoji="1" lang="en-US" altLang="ko-Kore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 융합 프로젝트 파트에서 보다 자세히 설명하겠습니다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957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아두이노</a:t>
            </a:r>
            <a:r>
              <a:rPr kumimoji="1" lang="ko-KR" altLang="en-US" dirty="0"/>
              <a:t> 파트입니다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ore-KR" altLang="en-US" dirty="0"/>
              <a:t>아두이노</a:t>
            </a:r>
            <a:r>
              <a:rPr kumimoji="1" lang="ko-KR" altLang="en-US" dirty="0"/>
              <a:t> 파트에서는 학생들에게 </a:t>
            </a:r>
            <a:r>
              <a:rPr kumimoji="1" lang="ko-KR" altLang="en-US" dirty="0" err="1"/>
              <a:t>아두이노가</a:t>
            </a:r>
            <a:r>
              <a:rPr kumimoji="1" lang="ko-KR" altLang="en-US" dirty="0"/>
              <a:t> 무엇인지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어떻게 활용하는지를 설명할 예정이며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아두이노로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함께</a:t>
            </a:r>
            <a:r>
              <a:rPr kumimoji="1" lang="ko-KR" altLang="en-US" dirty="0"/>
              <a:t> 미니 게임을 만들어서 재밌게 수업을 진행할 예정입니다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그럼 </a:t>
            </a:r>
            <a:r>
              <a:rPr kumimoji="1" lang="ko-KR" altLang="en-US" dirty="0" err="1"/>
              <a:t>아두이노가</a:t>
            </a:r>
            <a:r>
              <a:rPr kumimoji="1" lang="ko-KR" altLang="en-US" dirty="0"/>
              <a:t> 무엇인지 먼저 간략하게 알아보겠습니다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3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교육 목표부터 말씀드리겠습니다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en-US" altLang="ko-KR" dirty="0"/>
          </a:p>
          <a:p>
            <a:r>
              <a:rPr kumimoji="1" lang="ko-KR" altLang="en-US" dirty="0"/>
              <a:t>첫번째로는 교육 목적에 맞게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프린팅과 </a:t>
            </a:r>
            <a:r>
              <a:rPr kumimoji="1" lang="ko-KR" altLang="en-US" dirty="0" err="1"/>
              <a:t>아두이노에</a:t>
            </a:r>
            <a:r>
              <a:rPr kumimoji="1" lang="ko-KR" altLang="en-US" dirty="0"/>
              <a:t> 대한 기술을 가르치려 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다만 기술 교육에 그치지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상호간의 문화 교류를 통해 태국의 학생들과 정서적 유대감을 형성하고자 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그래서 이러한 저희의 교육 목표에 맞게 교육 계획을 세워보았습니다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교육 계획은 다음과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93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아두이노는</a:t>
            </a:r>
            <a:r>
              <a:rPr kumimoji="1" lang="ko-KR" altLang="en-US" dirty="0"/>
              <a:t> 한마디로 작은 컴퓨터입니다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이러한 작은 컴퓨터에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선을 연결하여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전류를 </a:t>
            </a:r>
            <a:r>
              <a:rPr kumimoji="1" lang="ko-KR" altLang="en-US" dirty="0" err="1"/>
              <a:t>흘러보내서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센서를 연결해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간단한 기능을 수행할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그럼 이것을 통해서 무엇을 할 수 있을까요</a:t>
            </a:r>
            <a:r>
              <a:rPr kumimoji="1" lang="en-US" altLang="ko-KR" dirty="0"/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23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보여드린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프린터로 출력한 윷놀이가 기억나시나요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아두이노가</a:t>
            </a:r>
            <a:r>
              <a:rPr kumimoji="1" lang="ko-KR" altLang="en-US" dirty="0"/>
              <a:t> 아이들에게는 많이 생소할 것이라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저희는 흥미를 북돋아 주고자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윷놀이를 통해서 이긴 팀에게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다음과 같이 색이 변하는 </a:t>
            </a:r>
            <a:r>
              <a:rPr kumimoji="1" lang="ko-KR" altLang="en-US" dirty="0" err="1"/>
              <a:t>무드등을</a:t>
            </a:r>
            <a:r>
              <a:rPr kumimoji="1" lang="ko-KR" altLang="en-US" dirty="0"/>
              <a:t> 선물하고자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사실은 </a:t>
            </a:r>
            <a:r>
              <a:rPr kumimoji="1" lang="ko-KR" altLang="en-US" dirty="0" err="1"/>
              <a:t>진팀도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줄꺼임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ㅇㅇ</a:t>
            </a:r>
            <a:r>
              <a:rPr kumimoji="1" lang="ko-KR" altLang="en-US" dirty="0"/>
              <a:t> 아이들도 마음이 상할 수 있기 때문에 </a:t>
            </a:r>
            <a:r>
              <a:rPr kumimoji="1" lang="ko-KR" altLang="en-US" dirty="0" err="1"/>
              <a:t>그런거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챙길꺼임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ㅇㅇ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아두이노로</a:t>
            </a:r>
            <a:r>
              <a:rPr kumimoji="1" lang="ko-KR" altLang="en-US" dirty="0"/>
              <a:t> 이렇게 예쁜 작품을 만들 수 있다는 것을 보여주고 선물해줌으로써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수업에 들어가기에 앞서 참여와 흥미도를 높이고자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55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아두이노로</a:t>
            </a:r>
            <a:r>
              <a:rPr kumimoji="1" lang="ko-KR" altLang="en-US" dirty="0"/>
              <a:t> 기초적인 교육을 한 후에는 학생들과 함께 게임을 만들어 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방콕팀은 이러한 </a:t>
            </a:r>
            <a:r>
              <a:rPr kumimoji="1" lang="ko-KR" altLang="en-US" dirty="0" err="1"/>
              <a:t>아두이노를</a:t>
            </a:r>
            <a:r>
              <a:rPr kumimoji="1" lang="ko-KR" altLang="en-US" dirty="0"/>
              <a:t> 활용하여 터치터치 게임을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방콕팀이 만든 터치터치 게임은 두명의 사용자가 버튼을 누르는 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버튼을 더 많이 누르는 자가 승리하는 게임입니다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지금 왼쪽 친구가 많이 누르고 있기 때문에 빨간색 불이 켜지고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이제는 오른쪽 친구가 많이 누르고 있기에 파란색 불이 켜지며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불 세 개가 다 켜지면 게임에서 승리하게 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 방콕 아이들의 승부욕도 함께 확인할 수 있겠네요 </a:t>
            </a:r>
            <a:r>
              <a:rPr kumimoji="1" lang="en-US" altLang="ko-KR" dirty="0"/>
              <a:t>~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ㅎㅎ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라차부리</a:t>
            </a:r>
            <a:r>
              <a:rPr kumimoji="1" lang="ko-KR" altLang="en-US" dirty="0"/>
              <a:t> 팀은 </a:t>
            </a:r>
            <a:r>
              <a:rPr kumimoji="1" lang="ko-KR" altLang="en-US" dirty="0" err="1"/>
              <a:t>아두이노를</a:t>
            </a:r>
            <a:r>
              <a:rPr kumimoji="1" lang="ko-KR" altLang="en-US" dirty="0"/>
              <a:t> 활용하여 메모리 게임을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메모리 게임은 랜덤으로 나온 </a:t>
            </a:r>
            <a:r>
              <a:rPr kumimoji="1" lang="en-US" altLang="ko-KR" dirty="0"/>
              <a:t>led</a:t>
            </a:r>
            <a:r>
              <a:rPr kumimoji="1" lang="ko-KR" altLang="en-US" dirty="0"/>
              <a:t> 순서를 기억하여 기억력을 테스트 할 수 있는 게임입니다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한번 영상을 함께 보시죠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맞출 때 마다 레벨 업이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틀리는 순간 다시 처음부터 게임은 진행이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이처럼 저희들은 최대한 간단하면서도 아이들이 재밌게 참여할 수 있도록 교육을 준비하고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30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</a:t>
            </a:r>
            <a:r>
              <a:rPr kumimoji="1" lang="ko-KR" altLang="en-US" dirty="0"/>
              <a:t>은 융합 프로젝트 파트입니다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파트에서는 앞선 </a:t>
            </a:r>
            <a:r>
              <a:rPr kumimoji="1" lang="en-US" altLang="ko-KR" dirty="0"/>
              <a:t>3D</a:t>
            </a:r>
            <a:r>
              <a:rPr kumimoji="1" lang="ko-KR" altLang="en-US" dirty="0"/>
              <a:t>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아두이노</a:t>
            </a:r>
            <a:r>
              <a:rPr kumimoji="1" lang="ko-KR" altLang="en-US" dirty="0"/>
              <a:t> 이 세가지의 기초 교육을 토대로 모두 융합하여서 프로젝트를 진행하고자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팀을 나눠서 진행할 것이고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팀별로 아이디어를 구상하여 새로운 것을 만들어 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793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방콕팀입니다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방콕팀은 융합 프로젝트로 </a:t>
            </a:r>
            <a:r>
              <a:rPr kumimoji="1" lang="en-US" altLang="ko-Kore-KR" dirty="0" err="1"/>
              <a:t>iot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집 만들기를 진행합니다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팀별로 어떤 가구를 모델링 할 것인지 상의하고 출력한 후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아두이노를</a:t>
            </a:r>
            <a:r>
              <a:rPr kumimoji="1" lang="ko-KR" altLang="en-US" dirty="0"/>
              <a:t> 통해 </a:t>
            </a:r>
            <a:endParaRPr kumimoji="1" lang="en-US" altLang="ko-Kore-KR" dirty="0"/>
          </a:p>
          <a:p>
            <a:r>
              <a:rPr kumimoji="1" lang="ko-KR" altLang="en-US" dirty="0"/>
              <a:t>사람이 인식되면 불이 켜지거나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음악이 재생되거나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세탁기가 돌아가거나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티비가</a:t>
            </a:r>
            <a:r>
              <a:rPr kumimoji="1" lang="ko-KR" altLang="en-US" dirty="0"/>
              <a:t> 켜지는 등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창의성을 가지고 미래형 집을 </a:t>
            </a:r>
            <a:r>
              <a:rPr kumimoji="1" lang="ko-KR" altLang="en-US" dirty="0" err="1"/>
              <a:t>만들게끔</a:t>
            </a:r>
            <a:r>
              <a:rPr kumimoji="1" lang="ko-KR" altLang="en-US" dirty="0"/>
              <a:t> 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이러한 미래형 집이 더 이상 상상 속의 집이 아니라 실현 가능하다는 꿈을 심어줄 것이라 기대합니다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379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라차부리</a:t>
            </a:r>
            <a:r>
              <a:rPr kumimoji="1" lang="ko-KR" altLang="en-US" dirty="0"/>
              <a:t> 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라차부리</a:t>
            </a:r>
            <a:r>
              <a:rPr kumimoji="1" lang="ko-KR" altLang="en-US" dirty="0"/>
              <a:t> 팀은 융합 프로젝트로 두가지를 준비해보았는데요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첫번째로는 좋아하는 나라의 현지시각을 출력하는 프로젝트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영상 속 시계 외면은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프린터로 출력을 한 것이고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아두이노를</a:t>
            </a:r>
            <a:r>
              <a:rPr kumimoji="1" lang="ko-KR" altLang="en-US" dirty="0"/>
              <a:t> 통해 움직이게끔 구성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그런데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혹시 이 영상 속 시계의 특이점을 발견하셨나요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지금</a:t>
            </a:r>
            <a:r>
              <a:rPr kumimoji="1" lang="ko-KR" altLang="en-US" dirty="0"/>
              <a:t> 보시면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시계가 공중에서 회전하는 것처럼 보이는데요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실제로 시계침은 공중에 떠있고요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자석으로 떨어지지 않도록 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아두이노로</a:t>
            </a:r>
            <a:r>
              <a:rPr kumimoji="1" lang="ko-KR" altLang="en-US" dirty="0"/>
              <a:t> 톱니바퀴가 돌아가게끔 구성을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이러한 프로젝트로 태국 친구들이 </a:t>
            </a:r>
            <a:endParaRPr kumimoji="1" lang="en-US" altLang="ko-KR" dirty="0"/>
          </a:p>
          <a:p>
            <a:r>
              <a:rPr kumimoji="1" lang="ko-KR" altLang="en-US" dirty="0"/>
              <a:t>해당 동작이 어떤 원리로 동작하는 지 고민하는 시간을 갖게 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고민하지 않고는 자기의 것으로 만들 수 없다고 생각했기에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모든 프로젝트는 충분히 고민을 하여 진행할 수 있도록 구성하였습니다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435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</a:t>
            </a:r>
            <a:r>
              <a:rPr kumimoji="1" lang="ko-KR" altLang="en-US" dirty="0"/>
              <a:t> 융합 프로젝트로는 </a:t>
            </a:r>
            <a:r>
              <a:rPr kumimoji="1" lang="ko-Kore-KR" altLang="en-US" dirty="0"/>
              <a:t>스마트</a:t>
            </a:r>
            <a:r>
              <a:rPr kumimoji="1" lang="ko-KR" altLang="en-US" dirty="0"/>
              <a:t> 팜 만들기를 진행하려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모델링 시간에 만들었던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화분에 학생들이 가져온 흙과 씨앗을 심은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토양의 수분이 부족하면 자동으로 물을 주는 그러한 시스템을 학생들과 함께 만들고자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85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앞에서는 기술에 대한 교육을 통해서 교류하는 시간을 가졌습니다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그렇다면 태국과 한국의 문화에 대한 교류는 어떻게 할 수 있을까요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저희는 이를 최종 전시회를 통해 이루고자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저희의 교육 목표 두번째가 </a:t>
            </a:r>
            <a:r>
              <a:rPr kumimoji="1" lang="en-US" altLang="ko-KR" dirty="0"/>
              <a:t>"</a:t>
            </a:r>
            <a:r>
              <a:rPr kumimoji="1" lang="ko-KR" altLang="en-US" dirty="0"/>
              <a:t>문화 교류</a:t>
            </a:r>
            <a:r>
              <a:rPr kumimoji="1" lang="en-US" altLang="ko-KR" dirty="0"/>
              <a:t>"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정서적 유대감 </a:t>
            </a:r>
            <a:r>
              <a:rPr kumimoji="1" lang="ko-KR" altLang="en-US" dirty="0" err="1"/>
              <a:t>형성이였기에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그에 맞게 방콕팀과 </a:t>
            </a:r>
            <a:r>
              <a:rPr kumimoji="1" lang="ko-KR" altLang="en-US" dirty="0" err="1"/>
              <a:t>라차부리팀이</a:t>
            </a:r>
            <a:r>
              <a:rPr kumimoji="1" lang="ko-KR" altLang="en-US" dirty="0"/>
              <a:t> 주제를 선정해보았습니다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44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그래서 최종 전시 주제를 방콕팀은 </a:t>
            </a:r>
            <a:r>
              <a:rPr kumimoji="1" lang="en-US" altLang="ko-KR" dirty="0"/>
              <a:t>"</a:t>
            </a:r>
            <a:r>
              <a:rPr kumimoji="1" lang="ko-KR" altLang="en-US" dirty="0"/>
              <a:t>대한민국과 방콕의 랜드마크</a:t>
            </a:r>
            <a:r>
              <a:rPr kumimoji="1" lang="en-US" altLang="ko-KR" dirty="0"/>
              <a:t>"</a:t>
            </a:r>
            <a:r>
              <a:rPr kumimoji="1" lang="ko-KR" altLang="en-US" dirty="0"/>
              <a:t> 로 선정하여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한국과 방콕 지도에 랜드마크들을 꽂아 전시할 계획입니다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en-US" altLang="ko-KR" dirty="0"/>
          </a:p>
          <a:p>
            <a:r>
              <a:rPr kumimoji="1" lang="ko-KR" altLang="en-US" dirty="0"/>
              <a:t>랜드마크에 대한 대화를 통해서 자연스럽게 두 </a:t>
            </a:r>
            <a:r>
              <a:rPr kumimoji="1" lang="ko-KR" altLang="en-US" dirty="0" err="1"/>
              <a:t>나라간의</a:t>
            </a:r>
            <a:r>
              <a:rPr kumimoji="1" lang="ko-KR" altLang="en-US" dirty="0"/>
              <a:t> 문화 이해를 할 수 있을 것으로 기대됩니다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2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펜메이커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두번째로는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프린터와 모델링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세번째로는 </a:t>
            </a:r>
            <a:r>
              <a:rPr kumimoji="1" lang="ko-KR" altLang="en-US" dirty="0" err="1"/>
              <a:t>아두이노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네번째는 위 세가지를 융합하여 진행할 프로젝트에 대해 발표할 예정이고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마지막으로는 최종 전시회에 저희가 어떤 작품을 전시 할 지에 대해 말씀 드릴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175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라차부리</a:t>
            </a:r>
            <a:r>
              <a:rPr kumimoji="1" lang="ko-KR" altLang="en-US" dirty="0"/>
              <a:t> 팀입니다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라차부리팀은</a:t>
            </a:r>
            <a:r>
              <a:rPr kumimoji="1" lang="ko-KR" altLang="en-US" dirty="0"/>
              <a:t> 기차로 하는 세계 여행을 주제로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태국과 한국을 포함한 세계의 랜드 마크들을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프린터로 출력하여 전시하고자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융합 프로젝트 시간 때 만든 시계를 배치하여 각국의 현지 시각을 나타내고자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--------------------------------------------------------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이처럼</a:t>
            </a:r>
            <a:r>
              <a:rPr kumimoji="1" lang="ko-KR" altLang="en-US" dirty="0"/>
              <a:t> 이번 해외봉사는 기술과 문화 다방면에 대해서 서로 대화하는 시간을 충분히 가질 수 있도록 교육을 계획했습니다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남은 여정도 잘 준비해서 유종의 미를 거둘 수 있도록 열심히 준비하겠습니다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06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그럼</a:t>
            </a:r>
            <a:r>
              <a:rPr kumimoji="1" lang="ko-KR" altLang="en-US" dirty="0"/>
              <a:t> 방콕과 </a:t>
            </a:r>
            <a:r>
              <a:rPr kumimoji="1" lang="ko-KR" altLang="en-US" dirty="0" err="1"/>
              <a:t>라차부리의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프린팅 팀의 발표를 마치기 전에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관련해서 궁금한 사항이 있다면 질문해주시길 바랍니다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기다림</a:t>
            </a:r>
            <a:r>
              <a:rPr kumimoji="1" lang="en-US" altLang="ko-KR" dirty="0"/>
              <a:t>...)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질문이 없으시면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이상 발표를 마치도록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꾸벅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7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펜메이커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3D</a:t>
            </a:r>
            <a:r>
              <a:rPr kumimoji="1" lang="ko-KR" altLang="en-US" dirty="0"/>
              <a:t> 펜메이커 시간에는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펜을 활용하여 학생들이 자신이 만들고 싶은 입체적인 물체를 만들 수 있도록 진행하고자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3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해당 그림은 </a:t>
            </a:r>
            <a:r>
              <a:rPr kumimoji="1" lang="en-US" altLang="ko-Kore-KR" dirty="0"/>
              <a:t>3D</a:t>
            </a:r>
            <a:r>
              <a:rPr kumimoji="1" lang="ko-KR" altLang="en-US" dirty="0"/>
              <a:t> 펜으로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펜을 이용하여 </a:t>
            </a:r>
            <a:r>
              <a:rPr kumimoji="1" lang="ko-KR" altLang="en-US" dirty="0" err="1"/>
              <a:t>글루건을</a:t>
            </a:r>
            <a:r>
              <a:rPr kumimoji="1" lang="ko-KR" altLang="en-US" dirty="0"/>
              <a:t> 짜듯 입체적인 형태를 만들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317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</a:t>
            </a:r>
            <a:r>
              <a:rPr kumimoji="1" lang="en-US" altLang="ko-Kore-KR" dirty="0"/>
              <a:t>3</a:t>
            </a:r>
            <a:r>
              <a:rPr kumimoji="1" lang="en-US" altLang="ko-KR" dirty="0"/>
              <a:t>D </a:t>
            </a:r>
            <a:r>
              <a:rPr kumimoji="1" lang="ko-KR" altLang="en-US" dirty="0"/>
              <a:t>펜을 이용하여 안경 만들기 실습을 진행해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해당 사진은 저희 봉사 단원들이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펜으로 안경을 제작하고 착용한 사진입니다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이 안경 말고도 어떤 것을 만들면 아이들의 흥미를 유발할 수 </a:t>
            </a:r>
            <a:r>
              <a:rPr kumimoji="1" lang="ko-KR" altLang="en-US" dirty="0" err="1"/>
              <a:t>있을까에</a:t>
            </a:r>
            <a:r>
              <a:rPr kumimoji="1" lang="ko-KR" altLang="en-US" dirty="0"/>
              <a:t> 대해 고민을 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18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방콕팀은</a:t>
            </a:r>
            <a:r>
              <a:rPr kumimoji="1" lang="ko-KR" altLang="en-US" dirty="0"/>
              <a:t> 학생들과 </a:t>
            </a:r>
            <a:r>
              <a:rPr kumimoji="1" lang="en-US" altLang="ko-KR" dirty="0"/>
              <a:t>"</a:t>
            </a:r>
            <a:r>
              <a:rPr kumimoji="1" lang="ko-KR" altLang="en-US" dirty="0"/>
              <a:t>포켓몬 </a:t>
            </a:r>
            <a:r>
              <a:rPr kumimoji="1" lang="ko-KR" altLang="en-US" dirty="0" err="1"/>
              <a:t>반지만들기</a:t>
            </a:r>
            <a:r>
              <a:rPr kumimoji="1" lang="en-US" altLang="ko-KR" dirty="0"/>
              <a:t>"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진행하려고 계획 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자신이 좋아하는 포켓몬 모양으로 만들 수 있도록 도와줄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786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라차부리</a:t>
            </a:r>
            <a:r>
              <a:rPr kumimoji="1" lang="ko-KR" altLang="en-US" dirty="0"/>
              <a:t> 팀은 건축물 만들기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소방차 만들기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꽃 만들기 등 교재에 여러가지 도안을 준비하여 학생들이 자신이 만들고 싶은 것을 자율적으로 </a:t>
            </a:r>
            <a:r>
              <a:rPr kumimoji="1" lang="ko-KR" altLang="en-US" dirty="0" err="1"/>
              <a:t>만들게끔</a:t>
            </a:r>
            <a:r>
              <a:rPr kumimoji="1" lang="ko-KR" altLang="en-US" dirty="0"/>
              <a:t> 할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참고로</a:t>
            </a:r>
            <a:r>
              <a:rPr kumimoji="1" lang="ko-KR" altLang="en-US" dirty="0"/>
              <a:t> 여기에 첨부된 예시 사진들은 인터넷에 퍼온 것이 아닌 저희가 직접 만든 작품들입니다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잘 만들었죠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8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프린터와 모델링입니다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두번째 파트에서는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프린터를 조립 및 출력하는 방법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모델링하는 방법을 아이들에게 가르칠 계획입니다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1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C2BA-A520-4A3D-837B-1144CC82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B805C3-45CC-420E-AA61-55499D64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A0575-1A63-47D4-AF56-51DE76F4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5EEFC-CC09-42B2-9416-B858D083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EDA89-6BAF-4489-B77B-85410576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1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2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46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3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4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5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6C1D-ED84-444F-BE22-E3FE98D7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53C97-A8E5-424A-A40A-A73AC277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D6EA5C-4C0B-4220-A024-861579993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E4486-FB7E-4114-8F44-459B6237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D07A-6FAA-46D5-8BD2-82111E9B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154D3-0320-4816-AADB-56EE1EF8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69526-5215-4ECD-8762-B36D9C01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03C15-D5D2-47DF-993C-A326DF3E0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E8B56-6677-4C45-9E67-F375F3AC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4B1D2-3576-4A4D-A834-33DC2D27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77A9F-D1C3-4F86-A464-51B44825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16196-8C61-4C0E-8C80-C9D68DAB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3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79E8-7667-43E9-B391-D4F50A3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C95AF-A262-405B-A3C6-CDC27A93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C9EB3-2DA3-4C01-AB53-610E745A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8B105-F1EC-4257-A531-17C58D9F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E694C-0305-4EE6-86F9-E43B8C5F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197A1A-3CF8-4C90-847F-DB7E491A7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E3391-2658-47CD-90EE-19D37D803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4D59-AAF0-400E-90B3-E59394ECB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C315C-D404-455B-9BEF-3020F955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7B359-36CD-42BB-9EC9-A146D6C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35024-5CB2-4EDD-8CF4-A603DCCC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866B0-1772-453B-86CB-2EB29AF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27FB-50F5-4785-AB43-B3559D29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E07C0-703E-48A4-B92C-96DB7915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DBED8-81FA-4695-B10A-4706D74A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3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9253E-C8F9-4722-8016-0BE06CCF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033F41-6406-4DC5-9F92-093B79A3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38FB-BF6D-4235-AB7D-608AE58C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FFC1E-8831-432B-B33B-4C4C497B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ED003-F026-425F-B679-C1FD847F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3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DC70-D5CB-4743-A93F-18B1E962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9D79-2D59-4B2D-9667-EC0D1F8F4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6371D1-292E-4E6F-B6C4-938F626F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29CB4-9E9E-4F8A-AAD9-390427F0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53E4C-E8CC-440E-B9F6-FF43D9A9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AD704-1866-4EF8-84C6-B4CBA7B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01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00134-45D2-4516-BD4F-D2397065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6B38C-3DEF-496B-AA0D-DD671684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F8BD2-9A88-4496-8DA8-599CD2FF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11467-A063-4274-9151-190E5B41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AD9931-328A-41E7-8729-1ADCE8ADA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12F86B-E4B0-4CF5-B092-5E31D8B2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0E141B-37FC-4F4D-BCBB-1731DC9B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84566-E963-49F1-AEE6-7660C0DA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AA04-CC8D-4786-9EA9-6AD96F4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BAB167-1E02-49E6-95F2-787CC16A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3FBC0-985C-4CF7-904D-4121EEE5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720991-FAB3-4C7D-AFED-E3962BE7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8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2B3F2D-80C0-459C-8649-CD2CE93AC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래픽 6" descr="사각형 2개, 단색 하나와 가로줄로 채워진 것 하나">
            <a:extLst>
              <a:ext uri="{FF2B5EF4-FFF2-40B4-BE49-F238E27FC236}">
                <a16:creationId xmlns:a16="http://schemas.microsoft.com/office/drawing/2014/main" id="{09EECDD8-EE0C-4B3D-ACEA-5AF16B38D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6707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C20DAB-B19D-4720-9AAC-ED0D379D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55E5B-603E-47EF-A2A7-797EBFCB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AEA3A-458B-4997-B12E-F4A6809DE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CCD3-50FB-4582-B676-296DF5F82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4E90-BAA3-4961-A0EC-B378E7DF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6" r:id="rId9"/>
    <p:sldLayoutId id="2147483661" r:id="rId10"/>
    <p:sldLayoutId id="2147483660" r:id="rId11"/>
    <p:sldLayoutId id="2147483662" r:id="rId12"/>
    <p:sldLayoutId id="2147483663" r:id="rId13"/>
    <p:sldLayoutId id="2147483664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app.goo.gl/6QrZ7mQ3SqJhiCHu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hyperlink" Target="https://photos.app.goo.gl/dgaMoRtKgNfYjpf8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app.goo.gl/9z73toHyjSX47etp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app.goo.gl/YV8ABUmpZsJHa4oD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app.goo.gl/S9JkaJ2BkZBPTg7n7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7E8B70-462A-1FFA-A352-185C31D5D118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사람, 실내, 천장이(가) 표시된 사진&#10;&#10;자동 생성된 설명">
            <a:extLst>
              <a:ext uri="{FF2B5EF4-FFF2-40B4-BE49-F238E27FC236}">
                <a16:creationId xmlns:a16="http://schemas.microsoft.com/office/drawing/2014/main" id="{3B89F4D7-2AC3-2C30-D936-0A1EA2F157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76" y="669575"/>
            <a:ext cx="5198156" cy="2923963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3" name="그림 2" descr="텍스트, 천장, 실내, 사람이(가) 표시된 사진&#10;&#10;자동 생성된 설명">
            <a:extLst>
              <a:ext uri="{FF2B5EF4-FFF2-40B4-BE49-F238E27FC236}">
                <a16:creationId xmlns:a16="http://schemas.microsoft.com/office/drawing/2014/main" id="{C79E37DA-0AE5-3850-6DD5-1EE7A58D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4670" y="666208"/>
            <a:ext cx="5198156" cy="2923963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28BA1E-F683-4D24-A799-C6E2DE123876}"/>
              </a:ext>
            </a:extLst>
          </p:cNvPr>
          <p:cNvSpPr/>
          <p:nvPr/>
        </p:nvSpPr>
        <p:spPr>
          <a:xfrm>
            <a:off x="451729" y="4045674"/>
            <a:ext cx="11252597" cy="19461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9EC6-16BA-4BB6-886A-8B273839C1E7}"/>
              </a:ext>
            </a:extLst>
          </p:cNvPr>
          <p:cNvSpPr txBox="1"/>
          <p:nvPr/>
        </p:nvSpPr>
        <p:spPr>
          <a:xfrm>
            <a:off x="4315412" y="4176595"/>
            <a:ext cx="3552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  <a:latin typeface="+mj-ea"/>
                <a:ea typeface="+mj-ea"/>
              </a:rPr>
              <a:t>3D</a:t>
            </a:r>
            <a:r>
              <a:rPr lang="ko-KR" altLang="en-US" sz="4800" spc="-300" dirty="0">
                <a:solidFill>
                  <a:schemeClr val="bg1"/>
                </a:solidFill>
                <a:latin typeface="+mj-ea"/>
                <a:ea typeface="+mj-ea"/>
              </a:rPr>
              <a:t> 프린팅 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97283-F91F-406C-A7FB-CCA420B0BA3B}"/>
              </a:ext>
            </a:extLst>
          </p:cNvPr>
          <p:cNvSpPr txBox="1"/>
          <p:nvPr/>
        </p:nvSpPr>
        <p:spPr>
          <a:xfrm>
            <a:off x="5059565" y="5515831"/>
            <a:ext cx="203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2023.01.13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883B24-6AEE-1572-DBBB-BA9BA899AA12}"/>
              </a:ext>
            </a:extLst>
          </p:cNvPr>
          <p:cNvCxnSpPr>
            <a:cxnSpLocks/>
          </p:cNvCxnSpPr>
          <p:nvPr/>
        </p:nvCxnSpPr>
        <p:spPr>
          <a:xfrm>
            <a:off x="451729" y="418318"/>
            <a:ext cx="11251808" cy="175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4">
            <a:extLst>
              <a:ext uri="{FF2B5EF4-FFF2-40B4-BE49-F238E27FC236}">
                <a16:creationId xmlns:a16="http://schemas.microsoft.com/office/drawing/2014/main" id="{5B0C3B11-760F-0DC0-11A7-31BB8EB1D882}"/>
              </a:ext>
            </a:extLst>
          </p:cNvPr>
          <p:cNvCxnSpPr>
            <a:cxnSpLocks/>
          </p:cNvCxnSpPr>
          <p:nvPr/>
        </p:nvCxnSpPr>
        <p:spPr>
          <a:xfrm>
            <a:off x="451729" y="6436946"/>
            <a:ext cx="112525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4">
            <a:extLst>
              <a:ext uri="{FF2B5EF4-FFF2-40B4-BE49-F238E27FC236}">
                <a16:creationId xmlns:a16="http://schemas.microsoft.com/office/drawing/2014/main" id="{F7F68A9E-2880-218F-94EF-300ADE3D7863}"/>
              </a:ext>
            </a:extLst>
          </p:cNvPr>
          <p:cNvCxnSpPr>
            <a:cxnSpLocks/>
          </p:cNvCxnSpPr>
          <p:nvPr/>
        </p:nvCxnSpPr>
        <p:spPr>
          <a:xfrm flipV="1">
            <a:off x="451729" y="420069"/>
            <a:ext cx="0" cy="601687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4">
            <a:extLst>
              <a:ext uri="{FF2B5EF4-FFF2-40B4-BE49-F238E27FC236}">
                <a16:creationId xmlns:a16="http://schemas.microsoft.com/office/drawing/2014/main" id="{F8B5F594-2752-82A2-8248-A2363FFECC87}"/>
              </a:ext>
            </a:extLst>
          </p:cNvPr>
          <p:cNvCxnSpPr>
            <a:cxnSpLocks/>
          </p:cNvCxnSpPr>
          <p:nvPr/>
        </p:nvCxnSpPr>
        <p:spPr>
          <a:xfrm flipV="1">
            <a:off x="11703537" y="420561"/>
            <a:ext cx="0" cy="601687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566E3B6-F474-2D25-44C4-37A10902BF87}"/>
              </a:ext>
            </a:extLst>
          </p:cNvPr>
          <p:cNvSpPr txBox="1"/>
          <p:nvPr/>
        </p:nvSpPr>
        <p:spPr>
          <a:xfrm>
            <a:off x="5739682" y="5026601"/>
            <a:ext cx="675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&amp;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5F3033-BAD3-1E52-C19C-909A167EB17C}"/>
              </a:ext>
            </a:extLst>
          </p:cNvPr>
          <p:cNvSpPr txBox="1"/>
          <p:nvPr/>
        </p:nvSpPr>
        <p:spPr>
          <a:xfrm>
            <a:off x="4497245" y="5039859"/>
            <a:ext cx="124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방콕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2EEE98-365A-5268-F018-744A4ED71772}"/>
              </a:ext>
            </a:extLst>
          </p:cNvPr>
          <p:cNvSpPr txBox="1"/>
          <p:nvPr/>
        </p:nvSpPr>
        <p:spPr>
          <a:xfrm>
            <a:off x="6520397" y="5039859"/>
            <a:ext cx="124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</a:rPr>
              <a:t>라차부리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7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프린터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실내, 컴퓨터, 책상, 장비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352586B8-E7C5-9891-AD4C-F2F0215B1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47" y="1235099"/>
            <a:ext cx="3799506" cy="51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7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프린터 조립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실내, 벽이(가) 표시된 사진&#10;&#10;자동 생성된 설명">
            <a:extLst>
              <a:ext uri="{FF2B5EF4-FFF2-40B4-BE49-F238E27FC236}">
                <a16:creationId xmlns:a16="http://schemas.microsoft.com/office/drawing/2014/main" id="{C6562A26-1841-0938-83A0-D693CC72DE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6343" y="1627322"/>
            <a:ext cx="4181604" cy="4587207"/>
          </a:xfrm>
          <a:prstGeom prst="rect">
            <a:avLst/>
          </a:prstGeom>
        </p:spPr>
      </p:pic>
      <p:pic>
        <p:nvPicPr>
          <p:cNvPr id="6" name="그림 5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D254BEE3-0C47-FDE1-7716-09D9B127D6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997872" y="1247568"/>
            <a:ext cx="3212969" cy="55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82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프린터 출력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A5E97-7CFE-4444-42A2-7BBD64B91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557" y="2452108"/>
            <a:ext cx="6804885" cy="3796595"/>
          </a:xfrm>
          <a:prstGeom prst="rect">
            <a:avLst/>
          </a:prstGeom>
        </p:spPr>
      </p:pic>
      <p:pic>
        <p:nvPicPr>
          <p:cNvPr id="6" name="그림 5" descr="사람, 하얀색, 드레스이(가) 표시된 사진&#10;&#10;자동 생성된 설명">
            <a:extLst>
              <a:ext uri="{FF2B5EF4-FFF2-40B4-BE49-F238E27FC236}">
                <a16:creationId xmlns:a16="http://schemas.microsoft.com/office/drawing/2014/main" id="{2D4EA347-91EB-6DE2-BC25-AC6B2F6DEB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392" y="1788363"/>
            <a:ext cx="1407157" cy="44603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53BB3F-E119-1077-1B45-A65CC5E6C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549" y="3090789"/>
            <a:ext cx="1370801" cy="2141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345FD6-3DC0-FD8D-C6DE-ECF16E75F9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08" y="1325759"/>
            <a:ext cx="4523186" cy="214134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FA8ACB-2E3A-7596-0B84-45062BB478C4}"/>
              </a:ext>
            </a:extLst>
          </p:cNvPr>
          <p:cNvSpPr txBox="1"/>
          <p:nvPr/>
        </p:nvSpPr>
        <p:spPr>
          <a:xfrm>
            <a:off x="10575981" y="3467103"/>
            <a:ext cx="1405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Thingiverse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47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프린터 출력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4D6036-5F9C-E06E-7D84-E92B8E332B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083" b="18729"/>
          <a:stretch/>
        </p:blipFill>
        <p:spPr>
          <a:xfrm>
            <a:off x="3591639" y="1371639"/>
            <a:ext cx="4713515" cy="50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모델링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74982B-7847-161E-C199-0B60017263C0}"/>
              </a:ext>
            </a:extLst>
          </p:cNvPr>
          <p:cNvGrpSpPr/>
          <p:nvPr/>
        </p:nvGrpSpPr>
        <p:grpSpPr>
          <a:xfrm>
            <a:off x="2380036" y="1227527"/>
            <a:ext cx="7403792" cy="5294833"/>
            <a:chOff x="2380036" y="1227527"/>
            <a:chExt cx="7403792" cy="5294833"/>
          </a:xfrm>
        </p:grpSpPr>
        <p:pic>
          <p:nvPicPr>
            <p:cNvPr id="6" name="그림 5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A58B30D0-248D-0FAC-DB2E-B5B1B7EFA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6975" y="1269731"/>
              <a:ext cx="5758050" cy="4318538"/>
            </a:xfrm>
            <a:prstGeom prst="rect">
              <a:avLst/>
            </a:prstGeom>
          </p:spPr>
        </p:pic>
        <p:pic>
          <p:nvPicPr>
            <p:cNvPr id="10" name="그림 9" descr="텍스트, 모니터, 컴퓨터, 전자기기이(가) 표시된 사진&#10;&#10;자동 생성된 설명">
              <a:extLst>
                <a:ext uri="{FF2B5EF4-FFF2-40B4-BE49-F238E27FC236}">
                  <a16:creationId xmlns:a16="http://schemas.microsoft.com/office/drawing/2014/main" id="{3C8A6597-1F62-4A85-0C31-7EB073741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0036" y="1227527"/>
              <a:ext cx="7403792" cy="5294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3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모델링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6E390E16-6259-B631-73EB-A8CAA85F1B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144" y="1140946"/>
            <a:ext cx="6567278" cy="53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모델링 </a:t>
            </a:r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출력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5BBAD-DDDE-0EAD-1053-84AED8581A8A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</a:rPr>
              <a:t>방콕</a:t>
            </a:r>
          </a:p>
        </p:txBody>
      </p:sp>
      <p:pic>
        <p:nvPicPr>
          <p:cNvPr id="6" name="그림 5" descr="실내, 하얀색이(가) 표시된 사진&#10;&#10;자동 생성된 설명">
            <a:extLst>
              <a:ext uri="{FF2B5EF4-FFF2-40B4-BE49-F238E27FC236}">
                <a16:creationId xmlns:a16="http://schemas.microsoft.com/office/drawing/2014/main" id="{42D00E4B-BDBD-7B54-6ED6-EA17BD6FFD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265" y="1459356"/>
            <a:ext cx="4458346" cy="3939287"/>
          </a:xfrm>
          <a:prstGeom prst="rect">
            <a:avLst/>
          </a:prstGeom>
        </p:spPr>
      </p:pic>
      <p:pic>
        <p:nvPicPr>
          <p:cNvPr id="7" name="그림 6" descr="컵, 버터이(가) 표시된 사진&#10;&#10;자동 생성된 설명">
            <a:extLst>
              <a:ext uri="{FF2B5EF4-FFF2-40B4-BE49-F238E27FC236}">
                <a16:creationId xmlns:a16="http://schemas.microsoft.com/office/drawing/2014/main" id="{E0A58443-A3B6-5B42-998D-702C4F0C19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7202" y="4298835"/>
            <a:ext cx="2100161" cy="2004240"/>
          </a:xfrm>
          <a:prstGeom prst="rect">
            <a:avLst/>
          </a:prstGeom>
        </p:spPr>
      </p:pic>
      <p:pic>
        <p:nvPicPr>
          <p:cNvPr id="8" name="그림 7" descr="실내, 사람, 바닥, 벽이(가) 표시된 사진&#10;&#10;자동 생성된 설명">
            <a:extLst>
              <a:ext uri="{FF2B5EF4-FFF2-40B4-BE49-F238E27FC236}">
                <a16:creationId xmlns:a16="http://schemas.microsoft.com/office/drawing/2014/main" id="{1063B98C-6187-2610-B180-915700D997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8762" y="2054397"/>
            <a:ext cx="3625713" cy="3443728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53B08E63-4895-9B2C-C6BB-912F8CB47F88}"/>
              </a:ext>
            </a:extLst>
          </p:cNvPr>
          <p:cNvSpPr/>
          <p:nvPr/>
        </p:nvSpPr>
        <p:spPr>
          <a:xfrm>
            <a:off x="5640487" y="3317811"/>
            <a:ext cx="911026" cy="788143"/>
          </a:xfrm>
          <a:prstGeom prst="rightArrow">
            <a:avLst>
              <a:gd name="adj1" fmla="val 2966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69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모델링 </a:t>
            </a:r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출력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5BBAD-DDDE-0EAD-1053-84AED8581A8A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AA4CDB83-7BFF-4DFE-F0DE-5B49F615E7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066" y="2123718"/>
            <a:ext cx="4251973" cy="35163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7B935D-3A70-7B8F-6120-2578D117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331" y="1627321"/>
            <a:ext cx="4848201" cy="4531325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AA143C38-CBA6-ED69-4BA3-F45285155DB5}"/>
              </a:ext>
            </a:extLst>
          </p:cNvPr>
          <p:cNvSpPr/>
          <p:nvPr/>
        </p:nvSpPr>
        <p:spPr>
          <a:xfrm>
            <a:off x="5640487" y="3317811"/>
            <a:ext cx="911026" cy="788143"/>
          </a:xfrm>
          <a:prstGeom prst="rightArrow">
            <a:avLst>
              <a:gd name="adj1" fmla="val 2966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22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모델링 </a:t>
            </a:r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출력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5BBAD-DDDE-0EAD-1053-84AED8581A8A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5" name="그림 4" descr="컵, 실내, 식탁용기구, 자기이(가) 표시된 사진&#10;&#10;자동 생성된 설명">
            <a:extLst>
              <a:ext uri="{FF2B5EF4-FFF2-40B4-BE49-F238E27FC236}">
                <a16:creationId xmlns:a16="http://schemas.microsoft.com/office/drawing/2014/main" id="{D3E702E0-031F-42C4-8970-12C297936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690" y="2245767"/>
            <a:ext cx="3556117" cy="3391759"/>
          </a:xfrm>
          <a:prstGeom prst="rect">
            <a:avLst/>
          </a:prstGeom>
        </p:spPr>
      </p:pic>
      <p:pic>
        <p:nvPicPr>
          <p:cNvPr id="8" name="그림 7" descr="도자기류, 유리, 자기이(가) 표시된 사진&#10;&#10;자동 생성된 설명">
            <a:extLst>
              <a:ext uri="{FF2B5EF4-FFF2-40B4-BE49-F238E27FC236}">
                <a16:creationId xmlns:a16="http://schemas.microsoft.com/office/drawing/2014/main" id="{FDA401B7-C7B9-8219-77B7-72B077A91E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68"/>
          <a:stretch/>
        </p:blipFill>
        <p:spPr>
          <a:xfrm rot="310512">
            <a:off x="1758174" y="1896408"/>
            <a:ext cx="3262213" cy="36148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74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천장, 바닥, 벽이(가) 표시된 사진&#10;&#10;자동 생성된 설명">
            <a:extLst>
              <a:ext uri="{FF2B5EF4-FFF2-40B4-BE49-F238E27FC236}">
                <a16:creationId xmlns:a16="http://schemas.microsoft.com/office/drawing/2014/main" id="{C5682141-1897-AB7B-0BA1-5DBD05448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88"/>
            <a:ext cx="12204067" cy="68647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706321"/>
            <a:ext cx="213391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 err="1">
                <a:solidFill>
                  <a:schemeClr val="bg1"/>
                </a:solidFill>
                <a:latin typeface="+mn-ea"/>
              </a:rPr>
              <a:t>아두이노</a:t>
            </a:r>
            <a:endParaRPr lang="ko-KR" altLang="en-US" sz="41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286000" y="3354404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3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7DD547-11D3-4C31-89CE-54F4A8C7E123}"/>
              </a:ext>
            </a:extLst>
          </p:cNvPr>
          <p:cNvGrpSpPr/>
          <p:nvPr/>
        </p:nvGrpSpPr>
        <p:grpSpPr>
          <a:xfrm>
            <a:off x="215016" y="1520993"/>
            <a:ext cx="11761968" cy="4190446"/>
            <a:chOff x="1395368" y="1551889"/>
            <a:chExt cx="9511947" cy="30125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84DB96-267C-43E7-AF3F-9DB4DACA6AB4}"/>
                </a:ext>
              </a:extLst>
            </p:cNvPr>
            <p:cNvSpPr txBox="1"/>
            <p:nvPr/>
          </p:nvSpPr>
          <p:spPr>
            <a:xfrm>
              <a:off x="1395368" y="1551889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B6F665-3661-438E-A7D0-EB038B76E87A}"/>
                </a:ext>
              </a:extLst>
            </p:cNvPr>
            <p:cNvSpPr txBox="1"/>
            <p:nvPr/>
          </p:nvSpPr>
          <p:spPr>
            <a:xfrm>
              <a:off x="9608562" y="2971336"/>
              <a:ext cx="1298753" cy="159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A883B-1C4D-4A61-9257-9A293C6EA4EF}"/>
              </a:ext>
            </a:extLst>
          </p:cNvPr>
          <p:cNvSpPr txBox="1"/>
          <p:nvPr/>
        </p:nvSpPr>
        <p:spPr>
          <a:xfrm>
            <a:off x="2071268" y="2802950"/>
            <a:ext cx="11295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3D</a:t>
            </a:r>
            <a:r>
              <a:rPr lang="ko-KR" altLang="en-US" sz="2800" dirty="0">
                <a:solidFill>
                  <a:schemeClr val="bg1"/>
                </a:solidFill>
              </a:rPr>
              <a:t> 프린팅과 </a:t>
            </a:r>
            <a:r>
              <a:rPr lang="ko-KR" altLang="en-US" sz="2800" dirty="0" err="1">
                <a:solidFill>
                  <a:schemeClr val="bg1"/>
                </a:solidFill>
              </a:rPr>
              <a:t>아두이노</a:t>
            </a:r>
            <a:r>
              <a:rPr lang="ko-KR" altLang="en-US" sz="2800" dirty="0">
                <a:solidFill>
                  <a:schemeClr val="bg1"/>
                </a:solidFill>
              </a:rPr>
              <a:t> 기술을 익히고 이해한다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3003E-866E-4023-5283-E5EF451094F0}"/>
              </a:ext>
            </a:extLst>
          </p:cNvPr>
          <p:cNvSpPr txBox="1"/>
          <p:nvPr/>
        </p:nvSpPr>
        <p:spPr>
          <a:xfrm>
            <a:off x="2071268" y="3664725"/>
            <a:ext cx="764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2.</a:t>
            </a:r>
            <a:r>
              <a:rPr lang="ko-KR" altLang="en-US" sz="2800" dirty="0">
                <a:solidFill>
                  <a:schemeClr val="bg1"/>
                </a:solidFill>
              </a:rPr>
              <a:t> 문화 교류를 통해 정서적 유대감을 형성한다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2A951-C57C-CD56-BAB7-F33FC5A92E6F}"/>
              </a:ext>
            </a:extLst>
          </p:cNvPr>
          <p:cNvSpPr txBox="1"/>
          <p:nvPr/>
        </p:nvSpPr>
        <p:spPr>
          <a:xfrm>
            <a:off x="5234225" y="616329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64037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45D0A-10E0-50D6-7626-846259B03FDC}"/>
              </a:ext>
            </a:extLst>
          </p:cNvPr>
          <p:cNvSpPr txBox="1"/>
          <p:nvPr/>
        </p:nvSpPr>
        <p:spPr>
          <a:xfrm>
            <a:off x="584200" y="1524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2">
                    <a:lumMod val="75000"/>
                  </a:schemeClr>
                </a:solidFill>
              </a:rPr>
              <a:t>아두이노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31BE2A04-323C-273A-BE00-814F212D4F2D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89275-F4F0-8510-7F60-D477D34BE1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564" y="2356419"/>
            <a:ext cx="5300436" cy="4051496"/>
          </a:xfrm>
          <a:prstGeom prst="rect">
            <a:avLst/>
          </a:prstGeom>
        </p:spPr>
      </p:pic>
      <p:pic>
        <p:nvPicPr>
          <p:cNvPr id="10" name="그림 9" descr="커넥터이(가) 표시된 사진&#10;&#10;자동 생성된 설명">
            <a:extLst>
              <a:ext uri="{FF2B5EF4-FFF2-40B4-BE49-F238E27FC236}">
                <a16:creationId xmlns:a16="http://schemas.microsoft.com/office/drawing/2014/main" id="{0F1A5B95-87AF-423C-1C6B-6D284A3773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417517">
            <a:off x="5508983" y="1861107"/>
            <a:ext cx="2756363" cy="2721779"/>
          </a:xfrm>
          <a:prstGeom prst="rect">
            <a:avLst/>
          </a:prstGeom>
        </p:spPr>
      </p:pic>
      <p:pic>
        <p:nvPicPr>
          <p:cNvPr id="12" name="그림 11" descr="주방용품이(가) 표시된 사진&#10;&#10;자동 생성된 설명">
            <a:extLst>
              <a:ext uri="{FF2B5EF4-FFF2-40B4-BE49-F238E27FC236}">
                <a16:creationId xmlns:a16="http://schemas.microsoft.com/office/drawing/2014/main" id="{72874D16-E4D5-F38A-F1B9-9E222DD903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946" y="3429000"/>
            <a:ext cx="3023680" cy="2575418"/>
          </a:xfrm>
          <a:prstGeom prst="rect">
            <a:avLst/>
          </a:prstGeom>
        </p:spPr>
      </p:pic>
      <p:pic>
        <p:nvPicPr>
          <p:cNvPr id="14" name="그림 13" descr="전자기기, 마이크, 프로젝터이(가) 표시된 사진&#10;&#10;자동 생성된 설명">
            <a:extLst>
              <a:ext uri="{FF2B5EF4-FFF2-40B4-BE49-F238E27FC236}">
                <a16:creationId xmlns:a16="http://schemas.microsoft.com/office/drawing/2014/main" id="{C4F59307-8208-2B9E-B362-97A0CB90BA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942650">
            <a:off x="9944188" y="2057391"/>
            <a:ext cx="1789180" cy="17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790B3-FC60-DC12-2351-B4DB783E1EF0}"/>
              </a:ext>
            </a:extLst>
          </p:cNvPr>
          <p:cNvSpPr txBox="1"/>
          <p:nvPr/>
        </p:nvSpPr>
        <p:spPr>
          <a:xfrm>
            <a:off x="584200" y="1524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2">
                    <a:lumMod val="75000"/>
                  </a:schemeClr>
                </a:solidFill>
              </a:rPr>
              <a:t>아두이노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B6AA7877-74AD-4086-FD0F-E5AA5A2847C6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AB1D1933-352E-7645-22C6-239BDB8C3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007" y="2489424"/>
            <a:ext cx="3356817" cy="2758045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FC00F14A-7ACC-3E10-931E-D0668A75F8B0}"/>
              </a:ext>
            </a:extLst>
          </p:cNvPr>
          <p:cNvSpPr/>
          <p:nvPr/>
        </p:nvSpPr>
        <p:spPr>
          <a:xfrm>
            <a:off x="4434074" y="3538846"/>
            <a:ext cx="700937" cy="329600"/>
          </a:xfrm>
          <a:prstGeom prst="rightArrow">
            <a:avLst>
              <a:gd name="adj1" fmla="val 29661"/>
              <a:gd name="adj2" fmla="val 7882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 descr="실내, 바닥, 혼잡한이(가) 표시된 사진&#10;&#10;자동 생성된 설명">
            <a:hlinkClick r:id="rId4"/>
            <a:extLst>
              <a:ext uri="{FF2B5EF4-FFF2-40B4-BE49-F238E27FC236}">
                <a16:creationId xmlns:a16="http://schemas.microsoft.com/office/drawing/2014/main" id="{5080A186-5F8E-ACBF-4613-ECEF559A3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6"/>
          <a:stretch/>
        </p:blipFill>
        <p:spPr>
          <a:xfrm>
            <a:off x="6452343" y="1244711"/>
            <a:ext cx="4033569" cy="51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8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45D0A-10E0-50D6-7626-846259B03FDC}"/>
              </a:ext>
            </a:extLst>
          </p:cNvPr>
          <p:cNvSpPr txBox="1"/>
          <p:nvPr/>
        </p:nvSpPr>
        <p:spPr>
          <a:xfrm>
            <a:off x="584200" y="1524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2">
                    <a:lumMod val="75000"/>
                  </a:schemeClr>
                </a:solidFill>
              </a:rPr>
              <a:t>아두이노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31BE2A04-323C-273A-BE00-814F212D4F2D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F8688-C2E8-25D3-324E-EC03931AA69B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</a:rPr>
              <a:t>방콕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2D49-BF1F-C7C6-0A0D-64353B46229E}"/>
              </a:ext>
            </a:extLst>
          </p:cNvPr>
          <p:cNvSpPr txBox="1"/>
          <p:nvPr/>
        </p:nvSpPr>
        <p:spPr>
          <a:xfrm>
            <a:off x="4400151" y="1207665"/>
            <a:ext cx="3391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Touch ! Touch !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 </a:t>
            </a:r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Game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그림 7" descr="사람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AA435E3-7470-BE60-36C7-BDB0E6C76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945831"/>
            <a:ext cx="7772400" cy="43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3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45D0A-10E0-50D6-7626-846259B03FDC}"/>
              </a:ext>
            </a:extLst>
          </p:cNvPr>
          <p:cNvSpPr txBox="1"/>
          <p:nvPr/>
        </p:nvSpPr>
        <p:spPr>
          <a:xfrm>
            <a:off x="584200" y="1524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2">
                    <a:lumMod val="75000"/>
                  </a:schemeClr>
                </a:solidFill>
              </a:rPr>
              <a:t>아두이노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31BE2A04-323C-273A-BE00-814F212D4F2D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F8688-C2E8-25D3-324E-EC03931AA69B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2F318-CE8B-5EF7-2F8A-72827132062F}"/>
              </a:ext>
            </a:extLst>
          </p:cNvPr>
          <p:cNvSpPr txBox="1"/>
          <p:nvPr/>
        </p:nvSpPr>
        <p:spPr>
          <a:xfrm>
            <a:off x="4860726" y="122728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Memory Game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그림 6" descr="텍스트, 전자기기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DC325A8E-29DD-9A6E-C07F-8C26304445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931521"/>
            <a:ext cx="7772400" cy="434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천장, 바닥, 벽이(가) 표시된 사진&#10;&#10;자동 생성된 설명">
            <a:extLst>
              <a:ext uri="{FF2B5EF4-FFF2-40B4-BE49-F238E27FC236}">
                <a16:creationId xmlns:a16="http://schemas.microsoft.com/office/drawing/2014/main" id="{C5682141-1897-AB7B-0BA1-5DBD05448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88"/>
            <a:ext cx="12204067" cy="68647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706321"/>
            <a:ext cx="425730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융합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286000" y="3354404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4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72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[P] 2">
            <a:extLst>
              <a:ext uri="{FF2B5EF4-FFF2-40B4-BE49-F238E27FC236}">
                <a16:creationId xmlns:a16="http://schemas.microsoft.com/office/drawing/2014/main" id="{B6AA7877-74AD-4086-FD0F-E5AA5A2847C6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071D9-7F35-79BB-84A6-FC4BE9ACEAF0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</a:rPr>
              <a:t>방콕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B9FD68-4B15-9524-69D3-A530CF1572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"/>
          <a:stretch/>
        </p:blipFill>
        <p:spPr>
          <a:xfrm>
            <a:off x="4456038" y="1983783"/>
            <a:ext cx="6527085" cy="3739562"/>
          </a:xfrm>
          <a:prstGeom prst="rect">
            <a:avLst/>
          </a:prstGeom>
        </p:spPr>
      </p:pic>
      <p:pic>
        <p:nvPicPr>
          <p:cNvPr id="6" name="그림 5" descr="실내, 하얀색이(가) 표시된 사진&#10;&#10;자동 생성된 설명">
            <a:extLst>
              <a:ext uri="{FF2B5EF4-FFF2-40B4-BE49-F238E27FC236}">
                <a16:creationId xmlns:a16="http://schemas.microsoft.com/office/drawing/2014/main" id="{01E4ADE3-8563-517D-1F7D-907761B7F3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469" y="2600483"/>
            <a:ext cx="3791529" cy="3350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E99CE-0D5D-52A4-C962-32B95159F86A}"/>
              </a:ext>
            </a:extLst>
          </p:cNvPr>
          <p:cNvSpPr txBox="1"/>
          <p:nvPr/>
        </p:nvSpPr>
        <p:spPr>
          <a:xfrm>
            <a:off x="6679445" y="5908974"/>
            <a:ext cx="3649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[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사진 제공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kocoaFAB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]</a:t>
            </a:r>
            <a:endParaRPr lang="ko-Kore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C5C9D-21D7-FB60-FBBB-EDEA1AE82849}"/>
              </a:ext>
            </a:extLst>
          </p:cNvPr>
          <p:cNvSpPr txBox="1"/>
          <p:nvPr/>
        </p:nvSpPr>
        <p:spPr>
          <a:xfrm>
            <a:off x="584200" y="152400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융합 프로젝트</a:t>
            </a:r>
          </a:p>
        </p:txBody>
      </p:sp>
    </p:spTree>
    <p:extLst>
      <p:ext uri="{BB962C8B-B14F-4D97-AF65-F5344CB8AC3E}">
        <p14:creationId xmlns:p14="http://schemas.microsoft.com/office/powerpoint/2010/main" val="702006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[P] 2">
            <a:extLst>
              <a:ext uri="{FF2B5EF4-FFF2-40B4-BE49-F238E27FC236}">
                <a16:creationId xmlns:a16="http://schemas.microsoft.com/office/drawing/2014/main" id="{B6AA7877-74AD-4086-FD0F-E5AA5A2847C6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36613-D8B4-0E6D-2D5E-D2413CB18EBF}"/>
              </a:ext>
            </a:extLst>
          </p:cNvPr>
          <p:cNvSpPr txBox="1"/>
          <p:nvPr/>
        </p:nvSpPr>
        <p:spPr>
          <a:xfrm>
            <a:off x="584200" y="152400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융합 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5684B-B245-F68D-CE07-EDF22A0622A5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9" name="그림 8" descr="실내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D16091FA-B9FA-4DBC-97E5-3DE27DFE0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92" y="1268361"/>
            <a:ext cx="4263616" cy="5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01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[P] 2">
            <a:extLst>
              <a:ext uri="{FF2B5EF4-FFF2-40B4-BE49-F238E27FC236}">
                <a16:creationId xmlns:a16="http://schemas.microsoft.com/office/drawing/2014/main" id="{B6AA7877-74AD-4086-FD0F-E5AA5A2847C6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071D9-7F35-79BB-84A6-FC4BE9ACEAF0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EFE0D7-4238-1CF2-5865-E347B83631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994" y="1801964"/>
            <a:ext cx="4861936" cy="3965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09AA92-C357-7AAF-F249-AEF7C5BA2C7F}"/>
              </a:ext>
            </a:extLst>
          </p:cNvPr>
          <p:cNvSpPr txBox="1"/>
          <p:nvPr/>
        </p:nvSpPr>
        <p:spPr>
          <a:xfrm>
            <a:off x="6435993" y="5869472"/>
            <a:ext cx="3705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[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사진 제공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도매키트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]</a:t>
            </a:r>
            <a:endParaRPr lang="ko-Kore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그림 9" descr="컵, 실내, 식탁용기구, 자기이(가) 표시된 사진&#10;&#10;자동 생성된 설명">
            <a:extLst>
              <a:ext uri="{FF2B5EF4-FFF2-40B4-BE49-F238E27FC236}">
                <a16:creationId xmlns:a16="http://schemas.microsoft.com/office/drawing/2014/main" id="{16A775BE-8379-9EB5-7DD2-9D11274FBC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512" y="2088621"/>
            <a:ext cx="3556117" cy="3391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25446D-86EA-1462-CD7B-6CA823CC9C1F}"/>
              </a:ext>
            </a:extLst>
          </p:cNvPr>
          <p:cNvSpPr txBox="1"/>
          <p:nvPr/>
        </p:nvSpPr>
        <p:spPr>
          <a:xfrm>
            <a:off x="584200" y="152400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융합 프로젝트</a:t>
            </a:r>
          </a:p>
        </p:txBody>
      </p:sp>
    </p:spTree>
    <p:extLst>
      <p:ext uri="{BB962C8B-B14F-4D97-AF65-F5344CB8AC3E}">
        <p14:creationId xmlns:p14="http://schemas.microsoft.com/office/powerpoint/2010/main" val="3076220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천장, 바닥, 벽이(가) 표시된 사진&#10;&#10;자동 생성된 설명">
            <a:extLst>
              <a:ext uri="{FF2B5EF4-FFF2-40B4-BE49-F238E27FC236}">
                <a16:creationId xmlns:a16="http://schemas.microsoft.com/office/drawing/2014/main" id="{C5682141-1897-AB7B-0BA1-5DBD05448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88"/>
            <a:ext cx="12204067" cy="68647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706321"/>
            <a:ext cx="227979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최종 전시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286000" y="3354404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5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1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71139-6CC9-5D30-FE36-B7DAE7494B90}"/>
              </a:ext>
            </a:extLst>
          </p:cNvPr>
          <p:cNvSpPr txBox="1"/>
          <p:nvPr/>
        </p:nvSpPr>
        <p:spPr>
          <a:xfrm>
            <a:off x="584200" y="152400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최종 전시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1AB1DC77-64BF-0F3F-464D-D393B384E427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4AA5-4B04-1542-9977-890B46C39AF6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</a:rPr>
              <a:t>방콕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9314C73-9A45-E498-3FF9-D75AA7CC86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612" y="1412713"/>
            <a:ext cx="9824775" cy="4856351"/>
          </a:xfrm>
          <a:prstGeom prst="rect">
            <a:avLst/>
          </a:prstGeom>
        </p:spPr>
      </p:pic>
      <p:pic>
        <p:nvPicPr>
          <p:cNvPr id="14" name="그림 13" descr="건물, 실외, 예배공간, 사원이(가) 표시된 사진&#10;&#10;자동 생성된 설명">
            <a:extLst>
              <a:ext uri="{FF2B5EF4-FFF2-40B4-BE49-F238E27FC236}">
                <a16:creationId xmlns:a16="http://schemas.microsoft.com/office/drawing/2014/main" id="{B0E8EF43-77C3-2AEC-5687-8AA81EFF83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1794" y="1243808"/>
            <a:ext cx="1524584" cy="1549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85A9C8-14A5-BB4A-0EDC-4011C24C68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7961" y="2018805"/>
            <a:ext cx="1175802" cy="22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FD2798-3665-721F-F682-89A36F5562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305" y="3740159"/>
            <a:ext cx="1370934" cy="1034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AD6374-187C-CF21-2EF0-2BE67F71B94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0993" y="1669967"/>
            <a:ext cx="977645" cy="13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3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 descr="지도이(가) 표시된 사진&#10;&#10;자동 생성된 설명">
            <a:extLst>
              <a:ext uri="{FF2B5EF4-FFF2-40B4-BE49-F238E27FC236}">
                <a16:creationId xmlns:a16="http://schemas.microsoft.com/office/drawing/2014/main" id="{3FDE430D-28F6-C7CD-0490-B331D1DA6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2700"/>
            <a:ext cx="6096000" cy="69020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465EBA-26B7-6483-6275-21DD8C90BE6D}"/>
              </a:ext>
            </a:extLst>
          </p:cNvPr>
          <p:cNvSpPr/>
          <p:nvPr/>
        </p:nvSpPr>
        <p:spPr>
          <a:xfrm>
            <a:off x="2053240" y="1597866"/>
            <a:ext cx="2238113" cy="44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AC6255-C04D-4399-B8D8-488408A72284}"/>
              </a:ext>
            </a:extLst>
          </p:cNvPr>
          <p:cNvCxnSpPr>
            <a:cxnSpLocks/>
          </p:cNvCxnSpPr>
          <p:nvPr/>
        </p:nvCxnSpPr>
        <p:spPr>
          <a:xfrm>
            <a:off x="1422400" y="1079500"/>
            <a:ext cx="4673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0AA6D-1CFB-4451-B2D6-B11DFB79027F}"/>
              </a:ext>
            </a:extLst>
          </p:cNvPr>
          <p:cNvSpPr/>
          <p:nvPr/>
        </p:nvSpPr>
        <p:spPr>
          <a:xfrm>
            <a:off x="292100" y="-12700"/>
            <a:ext cx="711200" cy="16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65FBA-7388-4BCD-BE66-2A303CF47AD5}"/>
              </a:ext>
            </a:extLst>
          </p:cNvPr>
          <p:cNvSpPr txBox="1"/>
          <p:nvPr/>
        </p:nvSpPr>
        <p:spPr>
          <a:xfrm>
            <a:off x="1422400" y="317668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8B0D7-AC31-404A-9A28-059B23B58B1C}"/>
              </a:ext>
            </a:extLst>
          </p:cNvPr>
          <p:cNvSpPr txBox="1"/>
          <p:nvPr/>
        </p:nvSpPr>
        <p:spPr>
          <a:xfrm>
            <a:off x="1525532" y="1401372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1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1525532" y="2430112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2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DCEB7-630E-4CE9-A2EB-1E9C94937A7C}"/>
              </a:ext>
            </a:extLst>
          </p:cNvPr>
          <p:cNvSpPr txBox="1"/>
          <p:nvPr/>
        </p:nvSpPr>
        <p:spPr>
          <a:xfrm>
            <a:off x="1525532" y="3458852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3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1525532" y="4487592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4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2100057" y="1616815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펜메이커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FD4AF-3DE2-4B3B-A4B4-88B289E4D514}"/>
              </a:ext>
            </a:extLst>
          </p:cNvPr>
          <p:cNvSpPr txBox="1"/>
          <p:nvPr/>
        </p:nvSpPr>
        <p:spPr>
          <a:xfrm>
            <a:off x="2095281" y="2652093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프린터와 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8FF4F-41AE-4C0D-B27B-4E59069A0B69}"/>
              </a:ext>
            </a:extLst>
          </p:cNvPr>
          <p:cNvSpPr txBox="1"/>
          <p:nvPr/>
        </p:nvSpPr>
        <p:spPr>
          <a:xfrm>
            <a:off x="2090505" y="3687371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BD93-0D48-4159-B347-3D949EC5C293}"/>
              </a:ext>
            </a:extLst>
          </p:cNvPr>
          <p:cNvSpPr txBox="1"/>
          <p:nvPr/>
        </p:nvSpPr>
        <p:spPr>
          <a:xfrm>
            <a:off x="2085729" y="4722649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융합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E0D8A-A873-E809-F7C1-CB1CE98B7B38}"/>
              </a:ext>
            </a:extLst>
          </p:cNvPr>
          <p:cNvSpPr txBox="1"/>
          <p:nvPr/>
        </p:nvSpPr>
        <p:spPr>
          <a:xfrm>
            <a:off x="1525532" y="554975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5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E3742-2782-B0EF-62CC-EC6EE0AA11B7}"/>
              </a:ext>
            </a:extLst>
          </p:cNvPr>
          <p:cNvSpPr txBox="1"/>
          <p:nvPr/>
        </p:nvSpPr>
        <p:spPr>
          <a:xfrm>
            <a:off x="2085729" y="578480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최종 전시</a:t>
            </a:r>
          </a:p>
        </p:txBody>
      </p:sp>
    </p:spTree>
    <p:extLst>
      <p:ext uri="{BB962C8B-B14F-4D97-AF65-F5344CB8AC3E}">
        <p14:creationId xmlns:p14="http://schemas.microsoft.com/office/powerpoint/2010/main" val="1706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71139-6CC9-5D30-FE36-B7DAE7494B90}"/>
              </a:ext>
            </a:extLst>
          </p:cNvPr>
          <p:cNvSpPr txBox="1"/>
          <p:nvPr/>
        </p:nvSpPr>
        <p:spPr>
          <a:xfrm>
            <a:off x="584200" y="152400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최종 전시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1AB1DC77-64BF-0F3F-464D-D393B384E427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4AA5-4B04-1542-9977-890B46C39AF6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5" name="그림 4" descr="탑이(가) 표시된 사진&#10;&#10;자동 생성된 설명">
            <a:extLst>
              <a:ext uri="{FF2B5EF4-FFF2-40B4-BE49-F238E27FC236}">
                <a16:creationId xmlns:a16="http://schemas.microsoft.com/office/drawing/2014/main" id="{12AABF01-C94A-3B3E-694F-F4DA30319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77" y="4555881"/>
            <a:ext cx="1543598" cy="1312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12875-DE81-40A9-5D4D-8F69F4AE15F1}"/>
              </a:ext>
            </a:extLst>
          </p:cNvPr>
          <p:cNvSpPr txBox="1"/>
          <p:nvPr/>
        </p:nvSpPr>
        <p:spPr>
          <a:xfrm>
            <a:off x="3463575" y="6550223"/>
            <a:ext cx="6508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[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사진 제공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: https://</a:t>
            </a:r>
            <a:r>
              <a:rPr lang="en-US" altLang="ko-KR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ko.aliexpress.com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/</a:t>
            </a:r>
            <a:r>
              <a:rPr lang="en-US" altLang="ko-KR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i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/4000346826302.html]</a:t>
            </a:r>
            <a:endParaRPr lang="ko-Kore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8918C1-D2E0-0BEB-D094-FC9579B748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807" y="2452647"/>
            <a:ext cx="5126558" cy="34585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9B460C-3645-4094-BE0F-3634EF1FED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0280" y="3292606"/>
            <a:ext cx="868863" cy="867647"/>
          </a:xfrm>
          <a:prstGeom prst="ellipse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DF9B20-20B4-28E0-0CBF-976D32C4B5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1380" y="1817147"/>
            <a:ext cx="868863" cy="867647"/>
          </a:xfrm>
          <a:prstGeom prst="ellipse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681DCD-1BEF-9F30-4B5A-0266FD608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7017" y="1339128"/>
            <a:ext cx="868863" cy="867647"/>
          </a:xfrm>
          <a:prstGeom prst="ellipse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AA90DE-7B84-AEA0-85D4-0BEA55CF45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2348" y="1690724"/>
            <a:ext cx="868863" cy="867647"/>
          </a:xfrm>
          <a:prstGeom prst="ellipse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414784-DA3C-BF06-5ED8-934613C610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1365" y="3292606"/>
            <a:ext cx="868863" cy="867647"/>
          </a:xfrm>
          <a:prstGeom prst="ellipse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1F88C3-44E6-9438-8CEA-2E180F93D2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6997" y="5127339"/>
            <a:ext cx="868863" cy="867647"/>
          </a:xfrm>
          <a:prstGeom prst="ellipse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9B89D2-1470-8EE7-B36A-7AD464F3F5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544" y="5289374"/>
            <a:ext cx="868863" cy="867647"/>
          </a:xfrm>
          <a:prstGeom prst="ellipse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261694-0F39-2BF7-2A23-B679C7B5F06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315" y="2753152"/>
            <a:ext cx="2398232" cy="23982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6EF349-D3F7-F079-8E27-F887763C4C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2669">
            <a:off x="8501211" y="1676960"/>
            <a:ext cx="2398232" cy="13380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1833-EE57-AE00-3AEE-37BE946E54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815" y="4149272"/>
            <a:ext cx="525024" cy="1822836"/>
          </a:xfrm>
          <a:prstGeom prst="rect">
            <a:avLst/>
          </a:prstGeom>
        </p:spPr>
      </p:pic>
      <p:pic>
        <p:nvPicPr>
          <p:cNvPr id="19" name="그림 18" descr="건물, 실외, 예배공간, 사원이(가) 표시된 사진&#10;&#10;자동 생성된 설명">
            <a:extLst>
              <a:ext uri="{FF2B5EF4-FFF2-40B4-BE49-F238E27FC236}">
                <a16:creationId xmlns:a16="http://schemas.microsoft.com/office/drawing/2014/main" id="{68DF7758-0536-AE04-9F32-134A7C36E4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086" y="1407887"/>
            <a:ext cx="983920" cy="100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364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7DD547-11D3-4C31-89CE-54F4A8C7E123}"/>
              </a:ext>
            </a:extLst>
          </p:cNvPr>
          <p:cNvGrpSpPr/>
          <p:nvPr/>
        </p:nvGrpSpPr>
        <p:grpSpPr>
          <a:xfrm>
            <a:off x="454163" y="1732024"/>
            <a:ext cx="11283672" cy="4409614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84DB96-267C-43E7-AF3F-9DB4DACA6AB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B6F665-3661-438E-A7D0-EB038B76E87A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C2A951-C57C-CD56-BAB7-F33FC5A92E6F}"/>
              </a:ext>
            </a:extLst>
          </p:cNvPr>
          <p:cNvSpPr txBox="1"/>
          <p:nvPr/>
        </p:nvSpPr>
        <p:spPr>
          <a:xfrm>
            <a:off x="3973463" y="2921168"/>
            <a:ext cx="4245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000" b="1" dirty="0">
                <a:solidFill>
                  <a:schemeClr val="bg1"/>
                </a:solidFill>
              </a:rPr>
              <a:t>.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천장, 바닥, 벽이(가) 표시된 사진&#10;&#10;자동 생성된 설명">
            <a:extLst>
              <a:ext uri="{FF2B5EF4-FFF2-40B4-BE49-F238E27FC236}">
                <a16:creationId xmlns:a16="http://schemas.microsoft.com/office/drawing/2014/main" id="{C5682141-1897-AB7B-0BA1-5DBD05448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5"/>
            <a:ext cx="12204067" cy="68647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706321"/>
            <a:ext cx="286969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00" spc="-300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 펜메이커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286000" y="3354404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1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펜메이커</a:t>
            </a:r>
          </a:p>
        </p:txBody>
      </p:sp>
      <p:sp>
        <p:nvSpPr>
          <p:cNvPr id="10" name="오각형[P] 9">
            <a:extLst>
              <a:ext uri="{FF2B5EF4-FFF2-40B4-BE49-F238E27FC236}">
                <a16:creationId xmlns:a16="http://schemas.microsoft.com/office/drawing/2014/main" id="{35FBF46B-3289-1A15-B16B-5A4F0F82E1DB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FE49B3-6D06-46C2-2227-F14CC296F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3189">
            <a:off x="3965570" y="1454065"/>
            <a:ext cx="3870665" cy="58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9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펜메이커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9542F0-D394-A449-810C-653F884162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799944" y="707792"/>
            <a:ext cx="2592112" cy="3679870"/>
          </a:xfrm>
          <a:prstGeom prst="rect">
            <a:avLst/>
          </a:prstGeom>
        </p:spPr>
      </p:pic>
      <p:pic>
        <p:nvPicPr>
          <p:cNvPr id="6" name="그림 5" descr="사람이(가) 표시된 사진&#10;&#10;자동 생성된 설명">
            <a:extLst>
              <a:ext uri="{FF2B5EF4-FFF2-40B4-BE49-F238E27FC236}">
                <a16:creationId xmlns:a16="http://schemas.microsoft.com/office/drawing/2014/main" id="{2F8C74FF-FD3D-36A8-8C6C-74404E7F3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09" y="1251670"/>
            <a:ext cx="3868456" cy="5228664"/>
          </a:xfrm>
          <a:prstGeom prst="rect">
            <a:avLst/>
          </a:prstGeom>
        </p:spPr>
      </p:pic>
      <p:pic>
        <p:nvPicPr>
          <p:cNvPr id="7" name="그림 6" descr="사람이(가) 표시된 사진&#10;&#10;자동 생성된 설명">
            <a:extLst>
              <a:ext uri="{FF2B5EF4-FFF2-40B4-BE49-F238E27FC236}">
                <a16:creationId xmlns:a16="http://schemas.microsoft.com/office/drawing/2014/main" id="{9AA34376-0A92-8E59-82BE-826261AF3E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58120"/>
            <a:ext cx="5639569" cy="5228664"/>
          </a:xfrm>
          <a:prstGeom prst="rect">
            <a:avLst/>
          </a:prstGeom>
        </p:spPr>
      </p:pic>
      <p:sp>
        <p:nvSpPr>
          <p:cNvPr id="9" name="오각형[P] 8">
            <a:extLst>
              <a:ext uri="{FF2B5EF4-FFF2-40B4-BE49-F238E27FC236}">
                <a16:creationId xmlns:a16="http://schemas.microsoft.com/office/drawing/2014/main" id="{E67E3693-6900-1A18-A20F-1A960560EFAF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53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펜메이커</a:t>
            </a:r>
          </a:p>
        </p:txBody>
      </p:sp>
      <p:sp>
        <p:nvSpPr>
          <p:cNvPr id="10" name="오각형[P] 9">
            <a:extLst>
              <a:ext uri="{FF2B5EF4-FFF2-40B4-BE49-F238E27FC236}">
                <a16:creationId xmlns:a16="http://schemas.microsoft.com/office/drawing/2014/main" id="{35FBF46B-3289-1A15-B16B-5A4F0F82E1DB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7DEB4-FA65-0C56-F049-28F3B0111F83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</a:rPr>
              <a:t>방콕</a:t>
            </a:r>
          </a:p>
        </p:txBody>
      </p:sp>
      <p:pic>
        <p:nvPicPr>
          <p:cNvPr id="23" name="그림 22" descr="사람, 쥐고있는, 손, 어두운이(가) 표시된 사진&#10;&#10;자동 생성된 설명">
            <a:extLst>
              <a:ext uri="{FF2B5EF4-FFF2-40B4-BE49-F238E27FC236}">
                <a16:creationId xmlns:a16="http://schemas.microsoft.com/office/drawing/2014/main" id="{23976774-1E58-3048-34CE-CB1CD6B555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5131" y="1340331"/>
            <a:ext cx="3531362" cy="5150884"/>
          </a:xfrm>
          <a:prstGeom prst="rect">
            <a:avLst/>
          </a:prstGeom>
        </p:spPr>
      </p:pic>
      <p:pic>
        <p:nvPicPr>
          <p:cNvPr id="24" name="그림 23" descr="도넛형, 실내, 도넛이(가) 표시된 사진&#10;&#10;자동 생성된 설명">
            <a:extLst>
              <a:ext uri="{FF2B5EF4-FFF2-40B4-BE49-F238E27FC236}">
                <a16:creationId xmlns:a16="http://schemas.microsoft.com/office/drawing/2014/main" id="{93368ACB-A135-5FD4-8944-4F17D8C7B0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5507" y="1907628"/>
            <a:ext cx="4546642" cy="40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3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펜메이커</a:t>
            </a:r>
          </a:p>
        </p:txBody>
      </p:sp>
      <p:sp>
        <p:nvSpPr>
          <p:cNvPr id="10" name="오각형[P] 9">
            <a:extLst>
              <a:ext uri="{FF2B5EF4-FFF2-40B4-BE49-F238E27FC236}">
                <a16:creationId xmlns:a16="http://schemas.microsoft.com/office/drawing/2014/main" id="{35FBF46B-3289-1A15-B16B-5A4F0F82E1DB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7DEB4-FA65-0C56-F049-28F3B0111F83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2" name="그림 1" descr="탑이(가) 표시된 사진&#10;&#10;자동 생성된 설명">
            <a:extLst>
              <a:ext uri="{FF2B5EF4-FFF2-40B4-BE49-F238E27FC236}">
                <a16:creationId xmlns:a16="http://schemas.microsoft.com/office/drawing/2014/main" id="{BDC64FA5-1990-5026-4999-E3FE38C1E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47" y="2517947"/>
            <a:ext cx="4372643" cy="3717803"/>
          </a:xfrm>
          <a:prstGeom prst="rect">
            <a:avLst/>
          </a:prstGeom>
        </p:spPr>
      </p:pic>
      <p:pic>
        <p:nvPicPr>
          <p:cNvPr id="3" name="그림 2" descr="실내, 장식이(가) 표시된 사진&#10;&#10;자동 생성된 설명">
            <a:extLst>
              <a:ext uri="{FF2B5EF4-FFF2-40B4-BE49-F238E27FC236}">
                <a16:creationId xmlns:a16="http://schemas.microsoft.com/office/drawing/2014/main" id="{1D92FFBA-2F48-DF11-3FDA-072EA7F3F8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949366" y="4312109"/>
            <a:ext cx="2077393" cy="1484398"/>
          </a:xfrm>
          <a:prstGeom prst="rect">
            <a:avLst/>
          </a:prstGeom>
        </p:spPr>
      </p:pic>
      <p:pic>
        <p:nvPicPr>
          <p:cNvPr id="4" name="그림 3" descr="녹색, 야채, 어두운, 셀러리이(가) 표시된 사진&#10;&#10;자동 생성된 설명">
            <a:extLst>
              <a:ext uri="{FF2B5EF4-FFF2-40B4-BE49-F238E27FC236}">
                <a16:creationId xmlns:a16="http://schemas.microsoft.com/office/drawing/2014/main" id="{A47C34E0-B2A1-D5AB-683A-FD98D6BE6B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9406" y="4819203"/>
            <a:ext cx="1185124" cy="1491764"/>
          </a:xfrm>
          <a:prstGeom prst="rect">
            <a:avLst/>
          </a:prstGeom>
        </p:spPr>
      </p:pic>
      <p:pic>
        <p:nvPicPr>
          <p:cNvPr id="7" name="그림 6" descr="오렌지이(가) 표시된 사진&#10;&#10;자동 생성된 설명">
            <a:extLst>
              <a:ext uri="{FF2B5EF4-FFF2-40B4-BE49-F238E27FC236}">
                <a16:creationId xmlns:a16="http://schemas.microsoft.com/office/drawing/2014/main" id="{A5977EC5-D7DD-6256-0CB3-24806831C3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202" y="1840359"/>
            <a:ext cx="3353919" cy="44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6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천장, 바닥, 벽이(가) 표시된 사진&#10;&#10;자동 생성된 설명">
            <a:extLst>
              <a:ext uri="{FF2B5EF4-FFF2-40B4-BE49-F238E27FC236}">
                <a16:creationId xmlns:a16="http://schemas.microsoft.com/office/drawing/2014/main" id="{C5682141-1897-AB7B-0BA1-5DBD05448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88"/>
            <a:ext cx="12204067" cy="68647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706321"/>
            <a:ext cx="447750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00" spc="-300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 프린터와 모델링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286000" y="3354404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2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0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FA4"/>
      </a:accent1>
      <a:accent2>
        <a:srgbClr val="01B7C5"/>
      </a:accent2>
      <a:accent3>
        <a:srgbClr val="023756"/>
      </a:accent3>
      <a:accent4>
        <a:srgbClr val="E6CCBC"/>
      </a:accent4>
      <a:accent5>
        <a:srgbClr val="CCA381"/>
      </a:accent5>
      <a:accent6>
        <a:srgbClr val="101F26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1493</Words>
  <Application>Microsoft Macintosh PowerPoint</Application>
  <PresentationFormat>와이드스크린</PresentationFormat>
  <Paragraphs>324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나눔스퀘어 ExtraBold</vt:lpstr>
      <vt:lpstr>나눔스퀘어 Light</vt:lpstr>
      <vt:lpstr>맑은 고딕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여지수</cp:lastModifiedBy>
  <cp:revision>85</cp:revision>
  <dcterms:created xsi:type="dcterms:W3CDTF">2021-06-13T09:03:46Z</dcterms:created>
  <dcterms:modified xsi:type="dcterms:W3CDTF">2023-01-15T06:35:18Z</dcterms:modified>
</cp:coreProperties>
</file>